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9" r:id="rId5"/>
    <p:sldId id="258" r:id="rId6"/>
    <p:sldId id="266" r:id="rId7"/>
    <p:sldId id="267" r:id="rId8"/>
    <p:sldId id="268" r:id="rId9"/>
    <p:sldId id="278" r:id="rId10"/>
    <p:sldId id="262" r:id="rId11"/>
    <p:sldId id="279" r:id="rId12"/>
    <p:sldId id="280" r:id="rId13"/>
    <p:sldId id="265" r:id="rId14"/>
    <p:sldId id="270" r:id="rId15"/>
    <p:sldId id="273" r:id="rId16"/>
    <p:sldId id="274" r:id="rId17"/>
    <p:sldId id="271" r:id="rId18"/>
    <p:sldId id="276" r:id="rId19"/>
    <p:sldId id="275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9A9"/>
    <a:srgbClr val="F08989"/>
    <a:srgbClr val="BF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A4838D-9408-6AA4-D877-39D928FC55DF}" v="454" dt="2023-11-07T19:27:20.138"/>
    <p1510:client id="{412DADCB-481C-E285-6DD0-E061E6F4AD21}" v="1" dt="2023-11-07T02:15:56.632"/>
    <p1510:client id="{6D1FE10F-FEF6-FF36-61FF-D5B0081589FB}" v="122" dt="2023-11-07T03:32:56.720"/>
    <p1510:client id="{7E76B1C4-79EC-5E10-0559-A39BF103C86F}" v="525" dt="2023-11-07T04:52:36.936"/>
    <p1510:client id="{8738CD00-17D5-613D-78BD-FC2764AA767C}" v="77" dt="2023-11-07T03:19:47.162"/>
    <p1510:client id="{8B251898-E03D-52E8-F4BC-D80FAECA6B64}" v="1" dt="2023-11-05T20:12:57.628"/>
    <p1510:client id="{8F2D8A26-DCCC-C861-0190-6C6C86CC9370}" v="168" dt="2023-11-05T21:16:39.173"/>
    <p1510:client id="{B8E164A1-8F5E-988B-7DCC-7E71B67F7F75}" v="5" dt="2023-11-07T16:32:26.869"/>
    <p1510:client id="{D1317D59-9FD8-47B8-9934-7CFE71CAF78B}" v="308" dt="2023-11-07T20:41:31.582"/>
    <p1510:client id="{D28B99EE-A967-471A-8B06-1E768C2CFC2B}" v="384" dt="2023-11-05T18:56:34.125"/>
    <p1510:client id="{E8E9C10A-C472-3D3C-B922-090126456E3E}" v="38" dt="2023-11-08T02:50:55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89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usfedu-my.sharepoint.com/:v:/g/personal/prajayreddy_usf_edu/EUblqNkB7sJElgmeAix7WVQBQ85tDoxRRZ_WEuEPPnvhqw?e=2b36j6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4" name="Rectangle 283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0978" y="4538889"/>
            <a:ext cx="14115790" cy="1832654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2400" b="1" kern="1200" dirty="0"/>
            </a:br>
            <a:br>
              <a:rPr lang="en-US" sz="2400" b="1" kern="1200" dirty="0"/>
            </a:br>
            <a:br>
              <a:rPr lang="en-US" sz="2400" b="1" dirty="0">
                <a:ea typeface="Calibri Light"/>
                <a:cs typeface="Calibri Light"/>
              </a:rPr>
            </a:br>
            <a:r>
              <a:rPr lang="en-US" sz="2400" b="1" dirty="0">
                <a:ea typeface="Calibri Light"/>
                <a:cs typeface="Calibri Light"/>
              </a:rPr>
              <a:t>Noor Ahamed </a:t>
            </a:r>
            <a:r>
              <a:rPr lang="en-US" sz="2400" b="1" dirty="0" err="1">
                <a:ea typeface="Calibri Light"/>
                <a:cs typeface="Calibri Light"/>
              </a:rPr>
              <a:t>Vempalle</a:t>
            </a:r>
            <a:br>
              <a:rPr lang="en-US" sz="2400" b="1" dirty="0">
                <a:ea typeface="Calibri Light"/>
                <a:cs typeface="Calibri Light"/>
              </a:rPr>
            </a:br>
            <a:br>
              <a:rPr lang="en-US" sz="2400" b="1" dirty="0">
                <a:ea typeface="Calibri Light"/>
                <a:cs typeface="Calibri Light"/>
              </a:rPr>
            </a:br>
            <a:r>
              <a:rPr lang="en-US" sz="2400" b="1" dirty="0">
                <a:ea typeface="Calibri Light"/>
                <a:cs typeface="Calibri Light"/>
              </a:rPr>
              <a:t>Rachana Nagaraj </a:t>
            </a:r>
            <a:r>
              <a:rPr lang="en-US" sz="2400" b="1" dirty="0" err="1">
                <a:ea typeface="Calibri Light"/>
                <a:cs typeface="Calibri Light"/>
              </a:rPr>
              <a:t>Banakar</a:t>
            </a:r>
            <a:br>
              <a:rPr lang="en-US" sz="2400" b="1" dirty="0">
                <a:ea typeface="Calibri Light"/>
                <a:cs typeface="Calibri Light"/>
              </a:rPr>
            </a:br>
            <a:br>
              <a:rPr lang="en-US" sz="2400" b="1" dirty="0">
                <a:ea typeface="Calibri Light"/>
                <a:cs typeface="Calibri Light"/>
              </a:rPr>
            </a:br>
            <a:r>
              <a:rPr lang="en-US" sz="2400" b="1" dirty="0">
                <a:ea typeface="Calibri Light"/>
                <a:cs typeface="Calibri Light"/>
              </a:rPr>
              <a:t>Prajay Reddy </a:t>
            </a:r>
            <a:r>
              <a:rPr lang="en-US" sz="2400" b="1" dirty="0" err="1">
                <a:ea typeface="Calibri Light"/>
                <a:cs typeface="Calibri Light"/>
              </a:rPr>
              <a:t>Minuka</a:t>
            </a:r>
            <a:br>
              <a:rPr lang="en-US" sz="2400" b="1" dirty="0">
                <a:ea typeface="Calibri Light"/>
                <a:cs typeface="Calibri Light"/>
              </a:rPr>
            </a:br>
            <a:br>
              <a:rPr lang="en-US" sz="2400" b="1" dirty="0">
                <a:ea typeface="Calibri Light"/>
                <a:cs typeface="Calibri Light"/>
              </a:rPr>
            </a:br>
            <a:r>
              <a:rPr lang="en-US" sz="2400" b="1" dirty="0">
                <a:ea typeface="Calibri Light"/>
                <a:cs typeface="Calibri Light"/>
              </a:rPr>
              <a:t>Sasank Reddy </a:t>
            </a:r>
            <a:r>
              <a:rPr lang="en-US" sz="2400" b="1" dirty="0" err="1">
                <a:ea typeface="Calibri Light"/>
                <a:cs typeface="Calibri Light"/>
              </a:rPr>
              <a:t>Dodula</a:t>
            </a:r>
            <a:endParaRPr lang="en-US" sz="2400" dirty="0">
              <a:ea typeface="Calibri Light"/>
              <a:cs typeface="Calibri Light"/>
            </a:endParaRPr>
          </a:p>
          <a:p>
            <a:endParaRPr lang="en-US" sz="2400" b="1" kern="1200" dirty="0">
              <a:ea typeface="Calibri Light"/>
              <a:cs typeface="Calibri Light"/>
            </a:endParaRPr>
          </a:p>
        </p:txBody>
      </p:sp>
      <p:sp>
        <p:nvSpPr>
          <p:cNvPr id="286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hexagon with a white logo and grey text&#10;&#10;Description automatically generated">
            <a:extLst>
              <a:ext uri="{FF2B5EF4-FFF2-40B4-BE49-F238E27FC236}">
                <a16:creationId xmlns:a16="http://schemas.microsoft.com/office/drawing/2014/main" id="{E8AD60F0-368C-6C0C-847A-C125F6712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45" y="2575182"/>
            <a:ext cx="7057144" cy="3707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91888-1853-D16F-0FFB-B3165CC0443C}"/>
              </a:ext>
            </a:extLst>
          </p:cNvPr>
          <p:cNvSpPr txBox="1"/>
          <p:nvPr/>
        </p:nvSpPr>
        <p:spPr>
          <a:xfrm>
            <a:off x="2741627" y="1355103"/>
            <a:ext cx="78792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>
                <a:latin typeface="Calibri"/>
                <a:ea typeface="Calibri Light"/>
                <a:cs typeface="Calibri Light"/>
              </a:rPr>
              <a:t>Introduction to Google </a:t>
            </a:r>
            <a:r>
              <a:rPr lang="en-US" sz="4000" b="1" err="1">
                <a:latin typeface="Calibri"/>
                <a:ea typeface="Calibri Light"/>
                <a:cs typeface="Calibri Light"/>
              </a:rPr>
              <a:t>BigQuery</a:t>
            </a:r>
            <a:endParaRPr lang="en-US" sz="40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ata storage&#10;&#10;Description automatically generated">
            <a:extLst>
              <a:ext uri="{FF2B5EF4-FFF2-40B4-BE49-F238E27FC236}">
                <a16:creationId xmlns:a16="http://schemas.microsoft.com/office/drawing/2014/main" id="{D59D7BE5-F459-0501-3610-799F61EC3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7" y="1054508"/>
            <a:ext cx="10337171" cy="5571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584950-B984-4F72-AB47-31D19816BFEB}"/>
              </a:ext>
            </a:extLst>
          </p:cNvPr>
          <p:cNvSpPr txBox="1"/>
          <p:nvPr/>
        </p:nvSpPr>
        <p:spPr>
          <a:xfrm>
            <a:off x="2466041" y="279400"/>
            <a:ext cx="64135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ea typeface="Calibri"/>
                <a:cs typeface="Calibri"/>
              </a:rPr>
              <a:t>BigQuery</a:t>
            </a:r>
            <a:r>
              <a:rPr lang="en-US" sz="4000" b="1">
                <a:ea typeface="Calibri"/>
                <a:cs typeface="Calibri"/>
              </a:rPr>
              <a:t> Flowchart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25457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84950-B984-4F72-AB47-31D19816BFEB}"/>
              </a:ext>
            </a:extLst>
          </p:cNvPr>
          <p:cNvSpPr txBox="1"/>
          <p:nvPr/>
        </p:nvSpPr>
        <p:spPr>
          <a:xfrm>
            <a:off x="4344645" y="-161290"/>
            <a:ext cx="2981865" cy="15058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err="1">
                <a:latin typeface="Calibri"/>
                <a:ea typeface="Calibri"/>
                <a:cs typeface="Calibri"/>
              </a:rPr>
              <a:t>DataSet</a:t>
            </a:r>
            <a:endParaRPr lang="en-US" sz="4000" kern="1200" err="1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41CF0F6-76EB-5C7B-CC2C-E0A47C3A10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75" t="31638" b="188"/>
          <a:stretch/>
        </p:blipFill>
        <p:spPr>
          <a:xfrm>
            <a:off x="1081069" y="1148970"/>
            <a:ext cx="10024693" cy="531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8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584950-B984-4F72-AB47-31D19816BFEB}"/>
              </a:ext>
            </a:extLst>
          </p:cNvPr>
          <p:cNvSpPr txBox="1"/>
          <p:nvPr/>
        </p:nvSpPr>
        <p:spPr>
          <a:xfrm>
            <a:off x="2466041" y="279400"/>
            <a:ext cx="64135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err="1">
                <a:ea typeface="Calibri"/>
                <a:cs typeface="Calibri"/>
              </a:rPr>
              <a:t>DataSet</a:t>
            </a:r>
            <a:endParaRPr lang="en-US" sz="4000" err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3C8741-25CC-CC82-F574-1AD1A14F6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5" t="30885" b="6120"/>
          <a:stretch/>
        </p:blipFill>
        <p:spPr>
          <a:xfrm>
            <a:off x="1020794" y="1190730"/>
            <a:ext cx="9862887" cy="4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6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err="1">
                <a:latin typeface="+mj-lt"/>
                <a:ea typeface="+mj-ea"/>
                <a:cs typeface="+mj-cs"/>
              </a:rPr>
              <a:t>BigQuery</a:t>
            </a:r>
            <a:r>
              <a:rPr lang="en-US" sz="3600">
                <a:latin typeface="+mj-lt"/>
                <a:ea typeface="+mj-ea"/>
                <a:cs typeface="+mj-cs"/>
              </a:rPr>
              <a:t> Interface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A10CB33-7ACF-5BAC-0822-74C8795CF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43" r="-71" b="-114"/>
          <a:stretch/>
        </p:blipFill>
        <p:spPr>
          <a:xfrm>
            <a:off x="1067010" y="1408997"/>
            <a:ext cx="9475595" cy="51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79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err="1">
                <a:latin typeface="+mj-lt"/>
                <a:ea typeface="+mj-ea"/>
                <a:cs typeface="+mj-cs"/>
              </a:rPr>
              <a:t>BigQuery</a:t>
            </a:r>
            <a:r>
              <a:rPr lang="en-US" sz="3600">
                <a:latin typeface="+mj-lt"/>
                <a:ea typeface="+mj-ea"/>
                <a:cs typeface="+mj-cs"/>
              </a:rPr>
              <a:t> ETL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D8CFDEC-5417-1555-1DBC-7C068B34B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69" b="126"/>
          <a:stretch/>
        </p:blipFill>
        <p:spPr>
          <a:xfrm>
            <a:off x="1061358" y="1446569"/>
            <a:ext cx="9354910" cy="51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err="1">
                <a:latin typeface="+mj-lt"/>
                <a:ea typeface="+mj-ea"/>
                <a:cs typeface="+mj-cs"/>
              </a:rPr>
              <a:t>BigQuery</a:t>
            </a:r>
            <a:r>
              <a:rPr lang="en-US" sz="3600">
                <a:latin typeface="+mj-lt"/>
                <a:ea typeface="+mj-ea"/>
                <a:cs typeface="+mj-cs"/>
              </a:rPr>
              <a:t> ETL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D82B2D-9262-3AA4-C80F-6962AAE32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8" b="178"/>
          <a:stretch/>
        </p:blipFill>
        <p:spPr>
          <a:xfrm>
            <a:off x="1183821" y="1609855"/>
            <a:ext cx="9062357" cy="49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 Querying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64E3745-94C2-697E-058D-BE8621A29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71" b="178"/>
          <a:stretch/>
        </p:blipFill>
        <p:spPr>
          <a:xfrm>
            <a:off x="830035" y="1382109"/>
            <a:ext cx="9565821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3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Analytics</a:t>
            </a:r>
            <a:endParaRPr lang="en-US" sz="3600" kern="1200">
              <a:solidFill>
                <a:schemeClr val="tx1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EB4C930-38B8-CE9D-9954-0C6B3CC2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21" b="178"/>
          <a:stretch/>
        </p:blipFill>
        <p:spPr>
          <a:xfrm>
            <a:off x="1316292" y="1351320"/>
            <a:ext cx="9552214" cy="523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60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Exporting Results</a:t>
            </a:r>
            <a:endParaRPr lang="en-US" sz="3600" kern="1200">
              <a:solidFill>
                <a:schemeClr val="tx1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847627F-B3CE-915E-B2C8-5CC9720D7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69" b="132"/>
          <a:stretch/>
        </p:blipFill>
        <p:spPr>
          <a:xfrm>
            <a:off x="1196629" y="1313700"/>
            <a:ext cx="9802744" cy="538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8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A3269-6E36-F8D9-2EC1-8156A003ACB1}"/>
              </a:ext>
            </a:extLst>
          </p:cNvPr>
          <p:cNvSpPr txBox="1"/>
          <p:nvPr/>
        </p:nvSpPr>
        <p:spPr>
          <a:xfrm>
            <a:off x="828675" y="494414"/>
            <a:ext cx="10534650" cy="81740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latin typeface="+mj-lt"/>
                <a:ea typeface="+mj-ea"/>
                <a:cs typeface="+mj-cs"/>
              </a:rPr>
              <a:t>Google </a:t>
            </a:r>
            <a:r>
              <a:rPr lang="en-US" sz="3600" err="1">
                <a:latin typeface="+mj-lt"/>
                <a:ea typeface="+mj-ea"/>
                <a:cs typeface="+mj-cs"/>
              </a:rPr>
              <a:t>Colab</a:t>
            </a:r>
            <a:r>
              <a:rPr lang="en-US" sz="3600">
                <a:latin typeface="+mj-lt"/>
                <a:ea typeface="+mj-ea"/>
                <a:cs typeface="+mj-cs"/>
              </a:rPr>
              <a:t> Integration</a:t>
            </a:r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EB3B4F-AEFB-FF10-557B-91CFCA24F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75" r="-80" b="127"/>
          <a:stretch/>
        </p:blipFill>
        <p:spPr>
          <a:xfrm>
            <a:off x="1047750" y="1385337"/>
            <a:ext cx="9531815" cy="523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5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02E82-C991-C24D-C77D-45379B22B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8983" y="34636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 b="1">
                <a:latin typeface="Calibri"/>
                <a:ea typeface="Calibri Light"/>
                <a:cs typeface="Calibri Light"/>
              </a:rPr>
              <a:t> What is Google </a:t>
            </a:r>
            <a:r>
              <a:rPr lang="en-US" sz="5400" b="1" err="1">
                <a:latin typeface="Calibri"/>
                <a:ea typeface="Calibri Light"/>
                <a:cs typeface="Calibri Light"/>
              </a:rPr>
              <a:t>BigQuery</a:t>
            </a:r>
            <a:r>
              <a:rPr lang="en-US" sz="5400" b="1">
                <a:latin typeface="Calibri"/>
                <a:ea typeface="Calibri Light"/>
                <a:cs typeface="Calibri Light"/>
              </a:rPr>
              <a:t> ?</a:t>
            </a:r>
          </a:p>
        </p:txBody>
      </p:sp>
      <p:sp>
        <p:nvSpPr>
          <p:cNvPr id="149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ee What's new in BigQuery and friends in 2023 / in-person meetup at Google  Developer Groups GDG Cloud Budapest">
            <a:extLst>
              <a:ext uri="{FF2B5EF4-FFF2-40B4-BE49-F238E27FC236}">
                <a16:creationId xmlns:a16="http://schemas.microsoft.com/office/drawing/2014/main" id="{14A21B4A-FE5B-4E9D-D587-21516E1E4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" r="3540" b="-1"/>
          <a:stretch/>
        </p:blipFill>
        <p:spPr>
          <a:xfrm>
            <a:off x="-9791" y="2037999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B20A-C01F-3DF4-C264-F104BBD5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975" y="2056939"/>
            <a:ext cx="8122532" cy="41435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endParaRPr lang="en-US" sz="2200" b="1">
              <a:latin typeface="Calibri"/>
              <a:ea typeface="+mn-lt"/>
              <a:cs typeface="+mn-lt"/>
            </a:endParaRPr>
          </a:p>
          <a:p>
            <a:r>
              <a:rPr lang="en-IN" sz="2200">
                <a:ea typeface="+mn-lt"/>
                <a:cs typeface="+mn-lt"/>
              </a:rPr>
              <a:t>A fully-managed, cloud-based, and serverless data warehouse and analytical database management system</a:t>
            </a:r>
          </a:p>
          <a:p>
            <a:pPr marL="0" indent="0">
              <a:buNone/>
            </a:pPr>
            <a:endParaRPr lang="en-IN" sz="2200">
              <a:ea typeface="+mn-lt"/>
              <a:cs typeface="+mn-lt"/>
            </a:endParaRPr>
          </a:p>
          <a:p>
            <a:r>
              <a:rPr lang="en-IN" sz="2200">
                <a:ea typeface="+mn-lt"/>
                <a:cs typeface="+mn-lt"/>
              </a:rPr>
              <a:t>Developed by Google Cloud</a:t>
            </a:r>
          </a:p>
          <a:p>
            <a:endParaRPr lang="en-IN" sz="2200">
              <a:ea typeface="+mn-lt"/>
              <a:cs typeface="+mn-lt"/>
            </a:endParaRPr>
          </a:p>
          <a:p>
            <a:r>
              <a:rPr lang="en-IN" sz="2200">
                <a:ea typeface="+mn-lt"/>
                <a:cs typeface="+mn-lt"/>
              </a:rPr>
              <a:t>Designed for high-performance, data analysis and querying. It is  scalable and cost-effective </a:t>
            </a:r>
          </a:p>
          <a:p>
            <a:pPr marL="0" indent="0">
              <a:buNone/>
            </a:pPr>
            <a:endParaRPr lang="en-IN" sz="2200">
              <a:latin typeface="Calibri"/>
              <a:ea typeface="Calibri" panose="020F0502020204030204"/>
              <a:cs typeface="Calibri" panose="020F0502020204030204"/>
            </a:endParaRPr>
          </a:p>
          <a:p>
            <a:endParaRPr lang="en-IN" sz="2200">
              <a:latin typeface="Calibri"/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200" u="sng">
              <a:latin typeface="ADLaM Display"/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b="1">
              <a:latin typeface="ADLaM Display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749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913D-1399-2C71-4590-1AF53D61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MS Teams Video Link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10CD-5043-5FFD-1947-508399B3C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4483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ea typeface="+mn-lt"/>
                <a:cs typeface="+mn-lt"/>
              </a:rPr>
              <a:t>https://usfedu-my.sharepoint.com/:v:/g/personal/prajayreddy_usf_edu/EUblqNkB7sJElgmeAix7WVQBQ85tDoxRRZ_WEuEPPnvhqw?e=2b36j6</a:t>
            </a:r>
            <a:endParaRPr lang="en-US" sz="1400">
              <a:cs typeface="Calibri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56866521-74AD-258A-6C52-67B5E23378C1}"/>
              </a:ext>
            </a:extLst>
          </p:cNvPr>
          <p:cNvSpPr txBox="1"/>
          <p:nvPr/>
        </p:nvSpPr>
        <p:spPr>
          <a:xfrm>
            <a:off x="840441" y="1344705"/>
            <a:ext cx="7014881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hlinkClick r:id="rId2"/>
              </a:rPr>
              <a:t>Call with Noor and 2 others-20231107_213217-Meeting Recording.mp4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7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AE6D9-07C1-DE18-BE3C-ECDDEFAE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593578" cy="1173226"/>
          </a:xfrm>
        </p:spPr>
        <p:txBody>
          <a:bodyPr>
            <a:normAutofit/>
          </a:bodyPr>
          <a:lstStyle/>
          <a:p>
            <a:r>
              <a:rPr lang="en-US" sz="3700" b="1">
                <a:latin typeface="calibri light"/>
                <a:ea typeface="calibri light"/>
                <a:cs typeface="calibri light"/>
              </a:rPr>
              <a:t>BigQuery is not a replacement for traditional RDBMS!</a:t>
            </a:r>
            <a:endParaRPr lang="en-US" sz="3700">
              <a:ea typeface="Calibri Light"/>
              <a:cs typeface="Calibri Ligh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2CBAD4B3-1E91-7B8B-EB07-4011E7ED5C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2" r="2" b="3786"/>
          <a:stretch/>
        </p:blipFill>
        <p:spPr>
          <a:xfrm>
            <a:off x="40665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77E8-1940-0319-4B8F-285267B46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1553" y="2478024"/>
            <a:ext cx="5828043" cy="369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200" b="1">
              <a:latin typeface="calibri light"/>
              <a:ea typeface="calibri light"/>
              <a:cs typeface="calibri light"/>
            </a:endParaRPr>
          </a:p>
          <a:p>
            <a:pPr marL="0" indent="0" algn="just">
              <a:buNone/>
            </a:pPr>
            <a:r>
              <a:rPr lang="en-US" sz="2200" b="1">
                <a:latin typeface="calibri light"/>
                <a:ea typeface="calibri light"/>
                <a:cs typeface="calibri light"/>
              </a:rPr>
              <a:t>It is primarily designed for handling large volumes of structured and semi-structured data for analytical and reporting purposes.</a:t>
            </a:r>
            <a:endParaRPr lang="en-US" sz="2200">
              <a:latin typeface="calibri light"/>
              <a:ea typeface="calibri light"/>
              <a:cs typeface="calibri light"/>
            </a:endParaRPr>
          </a:p>
          <a:p>
            <a:endParaRPr lang="en-US" sz="1800" b="1"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710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0AE6D9-07C1-DE18-BE3C-ECDDEFAE6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534" y="-331724"/>
            <a:ext cx="8156110" cy="1783080"/>
          </a:xfrm>
        </p:spPr>
        <p:txBody>
          <a:bodyPr anchor="b">
            <a:normAutofit/>
          </a:bodyPr>
          <a:lstStyle/>
          <a:p>
            <a:r>
              <a:rPr lang="en-US" sz="4000" b="1">
                <a:latin typeface="calibri light"/>
                <a:ea typeface="calibri light"/>
                <a:cs typeface="calibri light"/>
              </a:rPr>
              <a:t>Why is </a:t>
            </a:r>
            <a:r>
              <a:rPr lang="en-US" sz="4000" b="1" err="1">
                <a:latin typeface="calibri light"/>
                <a:ea typeface="calibri light"/>
                <a:cs typeface="calibri light"/>
              </a:rPr>
              <a:t>BigQuery</a:t>
            </a:r>
            <a:r>
              <a:rPr lang="en-US" sz="4000" b="1">
                <a:latin typeface="calibri light"/>
                <a:ea typeface="calibri light"/>
                <a:cs typeface="calibri light"/>
              </a:rPr>
              <a:t> 'not' Transactional?</a:t>
            </a:r>
          </a:p>
        </p:txBody>
      </p:sp>
      <p:pic>
        <p:nvPicPr>
          <p:cNvPr id="61" name="Picture 60" descr="Padlock on computer motherboard">
            <a:extLst>
              <a:ext uri="{FF2B5EF4-FFF2-40B4-BE49-F238E27FC236}">
                <a16:creationId xmlns:a16="http://schemas.microsoft.com/office/drawing/2014/main" id="{1323D7D7-F48D-7634-EF96-A6DCA6DFE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1" r="41391" b="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7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D77E8-1940-0319-4B8F-285267B46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err="1">
                <a:ea typeface="+mn-lt"/>
                <a:cs typeface="+mn-lt"/>
              </a:rPr>
              <a:t>BigQuery</a:t>
            </a:r>
            <a:r>
              <a:rPr lang="en-US" sz="2200">
                <a:ea typeface="+mn-lt"/>
                <a:cs typeface="+mn-lt"/>
              </a:rPr>
              <a:t> lacks key constraints.</a:t>
            </a:r>
          </a:p>
          <a:p>
            <a:endParaRPr lang="en-US" sz="22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Data is loaded rather than updated or deleted.</a:t>
            </a:r>
            <a:endParaRPr lang="en-US" sz="2200">
              <a:ea typeface="Calibri"/>
              <a:cs typeface="Calibri"/>
            </a:endParaRPr>
          </a:p>
          <a:p>
            <a:endParaRPr lang="en-US" sz="2200">
              <a:ea typeface="+mn-lt"/>
              <a:cs typeface="+mn-lt"/>
            </a:endParaRPr>
          </a:p>
          <a:p>
            <a:r>
              <a:rPr lang="en-US" sz="2200">
                <a:ea typeface="+mn-lt"/>
                <a:cs typeface="+mn-lt"/>
              </a:rPr>
              <a:t>Lacks ACID (Atomicity, Consistency, Isolation and Durability) properties for transactions.</a:t>
            </a:r>
            <a:endParaRPr lang="en-US" sz="22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 b="1"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761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FBFC-8BD9-C77F-2E9B-BD90511D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717" y="588957"/>
            <a:ext cx="7394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libri"/>
                <a:ea typeface="Calibri Light"/>
                <a:cs typeface="Calibri Light"/>
              </a:rPr>
              <a:t>Key Features Overview</a:t>
            </a:r>
          </a:p>
        </p:txBody>
      </p:sp>
      <p:pic>
        <p:nvPicPr>
          <p:cNvPr id="107" name="Picture 106" descr="Illuminated server room panel">
            <a:extLst>
              <a:ext uri="{FF2B5EF4-FFF2-40B4-BE49-F238E27FC236}">
                <a16:creationId xmlns:a16="http://schemas.microsoft.com/office/drawing/2014/main" id="{0231F651-A010-F3F2-959E-C766F40C2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67" r="3100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CFF96E17-0E7D-C648-6B68-70EF627D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983715"/>
            <a:ext cx="6905160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Fully Managed: No infrastructure management required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Scalability: Easily handle large datasets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Cost-Effective: Pay-as-you-go pricing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SQL Compatibility: Supports standard SQL queries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Real-time Data Analysis: Process data in real-time</a:t>
            </a:r>
            <a:endParaRPr lang="en-US" sz="220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2200" b="1">
              <a:latin typeface="Calibri"/>
              <a:ea typeface="Calibri" panose="020F0502020204030204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sz="2200" b="1">
              <a:latin typeface="Calibri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885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FBFC-8BD9-C77F-2E9B-BD90511D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libri"/>
                <a:ea typeface="Calibri Light"/>
                <a:cs typeface="Calibri Light"/>
              </a:rPr>
              <a:t>Use Cases</a:t>
            </a:r>
            <a:endParaRPr lang="en-US" sz="5400"/>
          </a:p>
        </p:txBody>
      </p:sp>
      <p:pic>
        <p:nvPicPr>
          <p:cNvPr id="124" name="Picture 123" descr="Digital financial graph">
            <a:extLst>
              <a:ext uri="{FF2B5EF4-FFF2-40B4-BE49-F238E27FC236}">
                <a16:creationId xmlns:a16="http://schemas.microsoft.com/office/drawing/2014/main" id="{E2828B6E-3B54-6005-1FB0-91562A3DB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35" r="24125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0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CFF96E17-0E7D-C648-6B68-70EF627D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b="1" dirty="0">
                <a:ea typeface="+mn-lt"/>
                <a:cs typeface="+mn-lt"/>
              </a:rPr>
              <a:t>Data Warehousing</a:t>
            </a:r>
            <a:r>
              <a:rPr lang="en-US" sz="2200" dirty="0">
                <a:ea typeface="+mn-lt"/>
                <a:cs typeface="+mn-lt"/>
              </a:rPr>
              <a:t>: Store and analyze structured data</a:t>
            </a:r>
            <a:endParaRPr lang="en-US" sz="2200" dirty="0">
              <a:ea typeface="Calibri" panose="020F0502020204030204"/>
              <a:cs typeface="Calibri" panose="020F0502020204030204"/>
            </a:endParaRPr>
          </a:p>
          <a:p>
            <a:r>
              <a:rPr lang="en-US" sz="2200" b="1" dirty="0">
                <a:ea typeface="+mn-lt"/>
                <a:cs typeface="+mn-lt"/>
              </a:rPr>
              <a:t>Analytics</a:t>
            </a:r>
            <a:r>
              <a:rPr lang="en-US" sz="2200" dirty="0">
                <a:ea typeface="+mn-lt"/>
                <a:cs typeface="+mn-lt"/>
              </a:rPr>
              <a:t>: Complex data analysis and insights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b="1" dirty="0">
                <a:ea typeface="+mn-lt"/>
                <a:cs typeface="+mn-lt"/>
              </a:rPr>
              <a:t>Machine Learning</a:t>
            </a:r>
            <a:r>
              <a:rPr lang="en-US" sz="2200" dirty="0">
                <a:ea typeface="+mn-lt"/>
                <a:cs typeface="+mn-lt"/>
              </a:rPr>
              <a:t>: Integrates with ML for predictive analysis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b="1" dirty="0">
                <a:ea typeface="+mn-lt"/>
                <a:cs typeface="+mn-lt"/>
              </a:rPr>
              <a:t>Business Intelligence</a:t>
            </a:r>
            <a:r>
              <a:rPr lang="en-US" sz="2200" dirty="0">
                <a:ea typeface="+mn-lt"/>
                <a:cs typeface="+mn-lt"/>
              </a:rPr>
              <a:t>: Create interactive dashboards</a:t>
            </a:r>
            <a:endParaRPr lang="en-US" sz="2200" dirty="0">
              <a:ea typeface="Calibri"/>
              <a:cs typeface="Calibri"/>
            </a:endParaRPr>
          </a:p>
          <a:p>
            <a:endParaRPr lang="en-US" sz="2200" dirty="0">
              <a:latin typeface="Calibri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3544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FBFC-8BD9-C77F-2E9B-BD90511D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Calibri"/>
                <a:ea typeface="Calibri Light"/>
                <a:cs typeface="Calibri Light"/>
              </a:rPr>
              <a:t>Benefits</a:t>
            </a:r>
            <a:endParaRPr lang="en-US" sz="5400"/>
          </a:p>
        </p:txBody>
      </p:sp>
      <p:sp>
        <p:nvSpPr>
          <p:cNvPr id="16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CFF96E17-0E7D-C648-6B68-70EF627D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" y="2991104"/>
            <a:ext cx="559993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Improved Performance: High-speed querying</a:t>
            </a:r>
            <a:endParaRPr lang="en-US" sz="2000">
              <a:latin typeface="Calibri"/>
              <a:ea typeface="Calibri" panose="020F0502020204030204"/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Cost Savings: Eliminates on-premises hardware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Scalability: Handles growing data needs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Security: Data encryption and access controls</a:t>
            </a:r>
            <a:endParaRPr lang="en-US" sz="2000"/>
          </a:p>
          <a:p>
            <a:r>
              <a:rPr lang="en-US" sz="2000">
                <a:ea typeface="+mn-lt"/>
                <a:cs typeface="+mn-lt"/>
              </a:rPr>
              <a:t>Fully Managed: Google handles maintenance</a:t>
            </a:r>
            <a:endParaRPr lang="en-US" sz="2000"/>
          </a:p>
        </p:txBody>
      </p:sp>
      <p:pic>
        <p:nvPicPr>
          <p:cNvPr id="8" name="Picture 7" descr="A computer and cloud computing&#10;&#10;Description automatically generated">
            <a:extLst>
              <a:ext uri="{FF2B5EF4-FFF2-40B4-BE49-F238E27FC236}">
                <a16:creationId xmlns:a16="http://schemas.microsoft.com/office/drawing/2014/main" id="{81FD0098-0D2F-B18B-B6C9-93FC3F46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27818"/>
            <a:ext cx="5458968" cy="360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0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FBFC-8BD9-C77F-2E9B-BD90511DD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 b="1">
                <a:ea typeface="+mj-lt"/>
                <a:cs typeface="+mj-lt"/>
              </a:rPr>
              <a:t>Integration</a:t>
            </a:r>
            <a:endParaRPr lang="en-US" sz="4800" b="1">
              <a:ea typeface="Calibri Light"/>
              <a:cs typeface="Calibri Light"/>
            </a:endParaRPr>
          </a:p>
        </p:txBody>
      </p:sp>
      <p:sp>
        <p:nvSpPr>
          <p:cNvPr id="177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ontent Placeholder 2">
            <a:extLst>
              <a:ext uri="{FF2B5EF4-FFF2-40B4-BE49-F238E27FC236}">
                <a16:creationId xmlns:a16="http://schemas.microsoft.com/office/drawing/2014/main" id="{CFF96E17-0E7D-C648-6B68-70EF627D5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Seamless integration with other Google Cloud services</a:t>
            </a:r>
            <a:endParaRPr lang="en-US" sz="2200">
              <a:ea typeface="Calibri"/>
              <a:cs typeface="Calibri"/>
            </a:endParaRPr>
          </a:p>
          <a:p>
            <a:pPr algn="just"/>
            <a:r>
              <a:rPr lang="en-US" sz="2200">
                <a:ea typeface="+mn-lt"/>
                <a:cs typeface="+mn-lt"/>
              </a:rPr>
              <a:t>Easily move data in and out of </a:t>
            </a:r>
            <a:r>
              <a:rPr lang="en-US" sz="2200" err="1">
                <a:ea typeface="+mn-lt"/>
                <a:cs typeface="+mn-lt"/>
              </a:rPr>
              <a:t>BigQuery</a:t>
            </a:r>
            <a:endParaRPr lang="en-US" sz="2200" err="1">
              <a:ea typeface="Calibri" panose="020F0502020204030204"/>
              <a:cs typeface="Calibri" panose="020F0502020204030204"/>
            </a:endParaRPr>
          </a:p>
          <a:p>
            <a:r>
              <a:rPr lang="en-US" sz="2200">
                <a:ea typeface="+mn-lt"/>
                <a:cs typeface="+mn-lt"/>
              </a:rPr>
              <a:t>Data connectors available for popular tools</a:t>
            </a:r>
            <a:endParaRPr lang="en-US" sz="2200"/>
          </a:p>
        </p:txBody>
      </p:sp>
      <p:pic>
        <p:nvPicPr>
          <p:cNvPr id="3" name="Picture 2" descr="BigQuery Partner Center and Cloud Ready BigQuery expansion | Google Cloud  Blog">
            <a:extLst>
              <a:ext uri="{FF2B5EF4-FFF2-40B4-BE49-F238E27FC236}">
                <a16:creationId xmlns:a16="http://schemas.microsoft.com/office/drawing/2014/main" id="{00449C3D-7769-A8C7-DE31-4B79A07C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508" y="2199496"/>
            <a:ext cx="8013591" cy="44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0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3D229-4556-A2D7-C008-0B8B10C5A329}"/>
              </a:ext>
            </a:extLst>
          </p:cNvPr>
          <p:cNvSpPr txBox="1"/>
          <p:nvPr/>
        </p:nvSpPr>
        <p:spPr>
          <a:xfrm>
            <a:off x="572493" y="2085693"/>
            <a:ext cx="7489929" cy="410479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baseline="0"/>
              <a:t>Data Structures supported by </a:t>
            </a:r>
            <a:r>
              <a:rPr lang="en-US" sz="3200" b="1" baseline="0" err="1"/>
              <a:t>BigQuery</a:t>
            </a:r>
            <a:endParaRPr lang="en-US" sz="3200" b="1" baseline="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Row Based Table Formats</a:t>
            </a:r>
            <a:endParaRPr lang="en-US" sz="22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Column Based Table Formats</a:t>
            </a:r>
            <a:r>
              <a:rPr lang="en-US" sz="2200">
                <a:ea typeface="+mn-lt"/>
                <a:cs typeface="+mn-lt"/>
              </a:rPr>
              <a:t> (ORC)</a:t>
            </a:r>
            <a:endParaRPr lang="en-US" sz="22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Key Value Pair Data (JSON)</a:t>
            </a:r>
            <a:endParaRPr lang="en-US" sz="22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1"/>
          </a:p>
        </p:txBody>
      </p:sp>
      <p:pic>
        <p:nvPicPr>
          <p:cNvPr id="22" name="Picture 21" descr="Stock exchange numbers">
            <a:extLst>
              <a:ext uri="{FF2B5EF4-FFF2-40B4-BE49-F238E27FC236}">
                <a16:creationId xmlns:a16="http://schemas.microsoft.com/office/drawing/2014/main" id="{D30AA848-C63D-174E-D293-C42F78904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2" r="1876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9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328</Words>
  <Application>Microsoft Office PowerPoint</Application>
  <PresentationFormat>Widescreen</PresentationFormat>
  <Paragraphs>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ADLaM Display</vt:lpstr>
      <vt:lpstr>Arial</vt:lpstr>
      <vt:lpstr>Calibri</vt:lpstr>
      <vt:lpstr>calibri light</vt:lpstr>
      <vt:lpstr>calibri light</vt:lpstr>
      <vt:lpstr>Wingdings</vt:lpstr>
      <vt:lpstr>office theme</vt:lpstr>
      <vt:lpstr>   Noor Ahamed Vempalle  Rachana Nagaraj Banakar  Prajay Reddy Minuka  Sasank Reddy Dodula </vt:lpstr>
      <vt:lpstr> What is Google BigQuery ?</vt:lpstr>
      <vt:lpstr>BigQuery is not a replacement for traditional RDBMS!</vt:lpstr>
      <vt:lpstr>Why is BigQuery 'not' Transactional?</vt:lpstr>
      <vt:lpstr>Key Features Overview</vt:lpstr>
      <vt:lpstr>Use Cases</vt:lpstr>
      <vt:lpstr>Benefits</vt:lpstr>
      <vt:lpstr>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MS Teams Video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NOOR AHAMED VEMPALLE</dc:creator>
  <cp:lastModifiedBy>NOOR AHAMED VEMPALLE</cp:lastModifiedBy>
  <cp:revision>4</cp:revision>
  <dcterms:created xsi:type="dcterms:W3CDTF">2023-11-05T17:32:03Z</dcterms:created>
  <dcterms:modified xsi:type="dcterms:W3CDTF">2025-04-07T17:34:39Z</dcterms:modified>
</cp:coreProperties>
</file>